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Telegraf Bold" charset="1" panose="00000800000000000000"/>
      <p:regular r:id="rId12"/>
    </p:embeddedFont>
    <p:embeddedFont>
      <p:font typeface="Telegraf Bold Bold" charset="1" panose="00000A00000000000000"/>
      <p:regular r:id="rId13"/>
    </p:embeddedFont>
    <p:embeddedFont>
      <p:font typeface="Telegraf Medium" charset="1" panose="00000600000000000000"/>
      <p:regular r:id="rId14"/>
    </p:embeddedFont>
    <p:embeddedFont>
      <p:font typeface="Telegraf Medium Bold" charset="1" panose="000009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6686"/>
            <a:ext cx="18288000" cy="3445686"/>
            <a:chOff x="0" y="0"/>
            <a:chExt cx="4816593" cy="907506"/>
          </a:xfrm>
        </p:grpSpPr>
        <p:sp>
          <p:nvSpPr>
            <p:cNvPr name="Freeform 3" id="3"/>
            <p:cNvSpPr/>
            <p:nvPr/>
          </p:nvSpPr>
          <p:spPr>
            <a:xfrm flipH="false" flipV="false" rot="0">
              <a:off x="0" y="0"/>
              <a:ext cx="4816592" cy="907506"/>
            </a:xfrm>
            <a:custGeom>
              <a:avLst/>
              <a:gdLst/>
              <a:ahLst/>
              <a:cxnLst/>
              <a:rect r="r" b="b" t="t" l="l"/>
              <a:pathLst>
                <a:path h="907506" w="4816592">
                  <a:moveTo>
                    <a:pt x="0" y="0"/>
                  </a:moveTo>
                  <a:lnTo>
                    <a:pt x="4816592" y="0"/>
                  </a:lnTo>
                  <a:lnTo>
                    <a:pt x="4816592" y="907506"/>
                  </a:lnTo>
                  <a:lnTo>
                    <a:pt x="0" y="907506"/>
                  </a:lnTo>
                  <a:close/>
                </a:path>
              </a:pathLst>
            </a:custGeom>
            <a:solidFill>
              <a:srgbClr val="191919"/>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705190" y="1409077"/>
            <a:ext cx="13301422" cy="9459745"/>
            <a:chOff x="0" y="0"/>
            <a:chExt cx="3503255" cy="2491456"/>
          </a:xfrm>
        </p:grpSpPr>
        <p:sp>
          <p:nvSpPr>
            <p:cNvPr name="Freeform 6" id="6"/>
            <p:cNvSpPr/>
            <p:nvPr/>
          </p:nvSpPr>
          <p:spPr>
            <a:xfrm flipH="false" flipV="false" rot="0">
              <a:off x="0" y="0"/>
              <a:ext cx="3503255" cy="2491456"/>
            </a:xfrm>
            <a:custGeom>
              <a:avLst/>
              <a:gdLst/>
              <a:ahLst/>
              <a:cxnLst/>
              <a:rect r="r" b="b" t="t" l="l"/>
              <a:pathLst>
                <a:path h="2491456" w="3503255">
                  <a:moveTo>
                    <a:pt x="29102" y="0"/>
                  </a:moveTo>
                  <a:lnTo>
                    <a:pt x="3474153" y="0"/>
                  </a:lnTo>
                  <a:cubicBezTo>
                    <a:pt x="3490226" y="0"/>
                    <a:pt x="3503255" y="13029"/>
                    <a:pt x="3503255" y="29102"/>
                  </a:cubicBezTo>
                  <a:lnTo>
                    <a:pt x="3503255" y="2462354"/>
                  </a:lnTo>
                  <a:cubicBezTo>
                    <a:pt x="3503255" y="2478426"/>
                    <a:pt x="3490226" y="2491456"/>
                    <a:pt x="3474153" y="2491456"/>
                  </a:cubicBezTo>
                  <a:lnTo>
                    <a:pt x="29102" y="2491456"/>
                  </a:lnTo>
                  <a:cubicBezTo>
                    <a:pt x="13029" y="2491456"/>
                    <a:pt x="0" y="2478426"/>
                    <a:pt x="0" y="2462354"/>
                  </a:cubicBezTo>
                  <a:lnTo>
                    <a:pt x="0" y="29102"/>
                  </a:lnTo>
                  <a:cubicBezTo>
                    <a:pt x="0" y="13029"/>
                    <a:pt x="13029" y="0"/>
                    <a:pt x="29102" y="0"/>
                  </a:cubicBezTo>
                  <a:close/>
                </a:path>
              </a:pathLst>
            </a:custGeom>
            <a:solidFill>
              <a:srgbClr val="FEE6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grpSp>
        <p:nvGrpSpPr>
          <p:cNvPr name="Group 8" id="8"/>
          <p:cNvGrpSpPr>
            <a:grpSpLocks noChangeAspect="true"/>
          </p:cNvGrpSpPr>
          <p:nvPr/>
        </p:nvGrpSpPr>
        <p:grpSpPr>
          <a:xfrm rot="0">
            <a:off x="11434151" y="2336417"/>
            <a:ext cx="5385637" cy="10944960"/>
            <a:chOff x="0" y="0"/>
            <a:chExt cx="5001260" cy="10163810"/>
          </a:xfrm>
        </p:grpSpPr>
        <p:sp>
          <p:nvSpPr>
            <p:cNvPr name="Freeform 9" id="9"/>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10" id="10"/>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33094" t="0" r="-33094" b="0"/>
              </a:stretch>
            </a:blipFill>
          </p:spPr>
        </p:sp>
      </p:grpSp>
      <p:sp>
        <p:nvSpPr>
          <p:cNvPr name="Freeform 11" id="11"/>
          <p:cNvSpPr/>
          <p:nvPr/>
        </p:nvSpPr>
        <p:spPr>
          <a:xfrm flipH="false" flipV="false" rot="0">
            <a:off x="16534038" y="838823"/>
            <a:ext cx="879023" cy="760754"/>
          </a:xfrm>
          <a:custGeom>
            <a:avLst/>
            <a:gdLst/>
            <a:ahLst/>
            <a:cxnLst/>
            <a:rect r="r" b="b" t="t" l="l"/>
            <a:pathLst>
              <a:path h="760754" w="879023">
                <a:moveTo>
                  <a:pt x="0" y="0"/>
                </a:moveTo>
                <a:lnTo>
                  <a:pt x="879024" y="0"/>
                </a:lnTo>
                <a:lnTo>
                  <a:pt x="879024" y="760754"/>
                </a:lnTo>
                <a:lnTo>
                  <a:pt x="0" y="760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028700" y="4990206"/>
            <a:ext cx="10039552" cy="2297488"/>
            <a:chOff x="0" y="0"/>
            <a:chExt cx="13386069" cy="3063317"/>
          </a:xfrm>
        </p:grpSpPr>
        <p:sp>
          <p:nvSpPr>
            <p:cNvPr name="TextBox 13" id="13"/>
            <p:cNvSpPr txBox="true"/>
            <p:nvPr/>
          </p:nvSpPr>
          <p:spPr>
            <a:xfrm rot="0">
              <a:off x="0" y="1109126"/>
              <a:ext cx="13386069" cy="1954192"/>
            </a:xfrm>
            <a:prstGeom prst="rect">
              <a:avLst/>
            </a:prstGeom>
          </p:spPr>
          <p:txBody>
            <a:bodyPr anchor="t" rtlCol="false" tIns="0" lIns="0" bIns="0" rIns="0">
              <a:spAutoFit/>
            </a:bodyPr>
            <a:lstStyle/>
            <a:p>
              <a:pPr algn="l" marL="0" indent="0" lvl="0">
                <a:lnSpc>
                  <a:spcPts val="10000"/>
                </a:lnSpc>
              </a:pPr>
              <a:r>
                <a:rPr lang="en-US" sz="10000">
                  <a:solidFill>
                    <a:srgbClr val="191919"/>
                  </a:solidFill>
                  <a:latin typeface="Telegraf Bold Bold"/>
                </a:rPr>
                <a:t>TransUI</a:t>
              </a:r>
            </a:p>
          </p:txBody>
        </p:sp>
        <p:sp>
          <p:nvSpPr>
            <p:cNvPr name="TextBox 14" id="14"/>
            <p:cNvSpPr txBox="true"/>
            <p:nvPr/>
          </p:nvSpPr>
          <p:spPr>
            <a:xfrm rot="0">
              <a:off x="0" y="-28575"/>
              <a:ext cx="10885110" cy="511175"/>
            </a:xfrm>
            <a:prstGeom prst="rect">
              <a:avLst/>
            </a:prstGeom>
          </p:spPr>
          <p:txBody>
            <a:bodyPr anchor="t" rtlCol="false" tIns="0" lIns="0" bIns="0" rIns="0">
              <a:spAutoFit/>
            </a:bodyPr>
            <a:lstStyle/>
            <a:p>
              <a:pPr>
                <a:lnSpc>
                  <a:spcPts val="2879"/>
                </a:lnSpc>
              </a:pPr>
              <a:r>
                <a:rPr lang="en-US" sz="2400" spc="72">
                  <a:solidFill>
                    <a:srgbClr val="191919"/>
                  </a:solidFill>
                  <a:latin typeface="Telegraf Medium"/>
                </a:rPr>
                <a:t>FINAL PROJECT PRAKTIKUM SBD GROUP AA27</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492058" y="-86517"/>
            <a:ext cx="7795942" cy="10584998"/>
          </a:xfrm>
          <a:custGeom>
            <a:avLst/>
            <a:gdLst/>
            <a:ahLst/>
            <a:cxnLst/>
            <a:rect r="r" b="b" t="t" l="l"/>
            <a:pathLst>
              <a:path h="10584998" w="7795942">
                <a:moveTo>
                  <a:pt x="0" y="0"/>
                </a:moveTo>
                <a:lnTo>
                  <a:pt x="7795942" y="0"/>
                </a:lnTo>
                <a:lnTo>
                  <a:pt x="7795942" y="10584998"/>
                </a:lnTo>
                <a:lnTo>
                  <a:pt x="0" y="10584998"/>
                </a:lnTo>
                <a:lnTo>
                  <a:pt x="0" y="0"/>
                </a:lnTo>
                <a:close/>
              </a:path>
            </a:pathLst>
          </a:custGeom>
          <a:blipFill>
            <a:blip r:embed="rId2"/>
            <a:stretch>
              <a:fillRect l="0" t="-5220" r="0" b="-5220"/>
            </a:stretch>
          </a:blipFill>
        </p:spPr>
      </p:sp>
      <p:sp>
        <p:nvSpPr>
          <p:cNvPr name="Freeform 3" id="3"/>
          <p:cNvSpPr/>
          <p:nvPr/>
        </p:nvSpPr>
        <p:spPr>
          <a:xfrm flipH="false" flipV="false" rot="0">
            <a:off x="102870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457892"/>
            <a:ext cx="8714284" cy="3428365"/>
          </a:xfrm>
          <a:prstGeom prst="rect">
            <a:avLst/>
          </a:prstGeom>
        </p:spPr>
        <p:txBody>
          <a:bodyPr anchor="t" rtlCol="false" tIns="0" lIns="0" bIns="0" rIns="0">
            <a:spAutoFit/>
          </a:bodyPr>
          <a:lstStyle/>
          <a:p>
            <a:pPr>
              <a:lnSpc>
                <a:spcPts val="7200"/>
              </a:lnSpc>
            </a:pPr>
            <a:r>
              <a:rPr lang="en-US" sz="7200">
                <a:solidFill>
                  <a:srgbClr val="FFFFFF"/>
                </a:solidFill>
                <a:latin typeface="Telegraf Bold Bold"/>
              </a:rPr>
              <a:t>Members:</a:t>
            </a:r>
          </a:p>
          <a:p>
            <a:pPr>
              <a:lnSpc>
                <a:spcPts val="7200"/>
              </a:lnSpc>
            </a:pPr>
          </a:p>
          <a:p>
            <a:pPr marL="863599" indent="-431800" lvl="1">
              <a:lnSpc>
                <a:spcPts val="3999"/>
              </a:lnSpc>
              <a:buFont typeface="Arial"/>
              <a:buChar char="•"/>
            </a:pPr>
            <a:r>
              <a:rPr lang="en-US" sz="3999">
                <a:solidFill>
                  <a:srgbClr val="FFFFFF"/>
                </a:solidFill>
                <a:latin typeface="Telegraf Bold Bold"/>
              </a:rPr>
              <a:t>Rezki Muhammad</a:t>
            </a:r>
          </a:p>
          <a:p>
            <a:pPr marL="863599" indent="-431800" lvl="1">
              <a:lnSpc>
                <a:spcPts val="3999"/>
              </a:lnSpc>
              <a:buFont typeface="Arial"/>
              <a:buChar char="•"/>
            </a:pPr>
            <a:r>
              <a:rPr lang="en-US" sz="3999">
                <a:solidFill>
                  <a:srgbClr val="FFFFFF"/>
                </a:solidFill>
                <a:latin typeface="Telegraf Bold Bold"/>
              </a:rPr>
              <a:t>Leonardo Jeremy</a:t>
            </a:r>
          </a:p>
          <a:p>
            <a:pPr algn="l" marL="863599" indent="-431800" lvl="1">
              <a:lnSpc>
                <a:spcPts val="3999"/>
              </a:lnSpc>
              <a:buFont typeface="Arial"/>
              <a:buChar char="•"/>
            </a:pPr>
            <a:r>
              <a:rPr lang="en-US" sz="3999">
                <a:solidFill>
                  <a:srgbClr val="FFFFFF"/>
                </a:solidFill>
                <a:latin typeface="Telegraf Bold Bold"/>
              </a:rPr>
              <a:t>Aliefya Fikri Ihsani</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495872"/>
            <a:ext cx="18288000" cy="1791128"/>
            <a:chOff x="0" y="0"/>
            <a:chExt cx="4816593" cy="471737"/>
          </a:xfrm>
        </p:grpSpPr>
        <p:sp>
          <p:nvSpPr>
            <p:cNvPr name="Freeform 3" id="3"/>
            <p:cNvSpPr/>
            <p:nvPr/>
          </p:nvSpPr>
          <p:spPr>
            <a:xfrm flipH="false" flipV="false" rot="0">
              <a:off x="0" y="0"/>
              <a:ext cx="4816592" cy="471737"/>
            </a:xfrm>
            <a:custGeom>
              <a:avLst/>
              <a:gdLst/>
              <a:ahLst/>
              <a:cxnLst/>
              <a:rect r="r" b="b" t="t" l="l"/>
              <a:pathLst>
                <a:path h="471737" w="4816592">
                  <a:moveTo>
                    <a:pt x="0" y="0"/>
                  </a:moveTo>
                  <a:lnTo>
                    <a:pt x="4816592" y="0"/>
                  </a:lnTo>
                  <a:lnTo>
                    <a:pt x="4816592" y="471737"/>
                  </a:lnTo>
                  <a:lnTo>
                    <a:pt x="0" y="471737"/>
                  </a:lnTo>
                  <a:close/>
                </a:path>
              </a:pathLst>
            </a:custGeom>
            <a:solidFill>
              <a:srgbClr val="191919"/>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2448375" y="-963874"/>
            <a:ext cx="13301422" cy="9459745"/>
            <a:chOff x="0" y="0"/>
            <a:chExt cx="3503255" cy="2491456"/>
          </a:xfrm>
        </p:grpSpPr>
        <p:sp>
          <p:nvSpPr>
            <p:cNvPr name="Freeform 6" id="6"/>
            <p:cNvSpPr/>
            <p:nvPr/>
          </p:nvSpPr>
          <p:spPr>
            <a:xfrm flipH="false" flipV="false" rot="0">
              <a:off x="0" y="0"/>
              <a:ext cx="3503255" cy="2491456"/>
            </a:xfrm>
            <a:custGeom>
              <a:avLst/>
              <a:gdLst/>
              <a:ahLst/>
              <a:cxnLst/>
              <a:rect r="r" b="b" t="t" l="l"/>
              <a:pathLst>
                <a:path h="2491456" w="3503255">
                  <a:moveTo>
                    <a:pt x="29102" y="0"/>
                  </a:moveTo>
                  <a:lnTo>
                    <a:pt x="3474153" y="0"/>
                  </a:lnTo>
                  <a:cubicBezTo>
                    <a:pt x="3490226" y="0"/>
                    <a:pt x="3503255" y="13029"/>
                    <a:pt x="3503255" y="29102"/>
                  </a:cubicBezTo>
                  <a:lnTo>
                    <a:pt x="3503255" y="2462354"/>
                  </a:lnTo>
                  <a:cubicBezTo>
                    <a:pt x="3503255" y="2478426"/>
                    <a:pt x="3490226" y="2491456"/>
                    <a:pt x="3474153" y="2491456"/>
                  </a:cubicBezTo>
                  <a:lnTo>
                    <a:pt x="29102" y="2491456"/>
                  </a:lnTo>
                  <a:cubicBezTo>
                    <a:pt x="13029" y="2491456"/>
                    <a:pt x="0" y="2478426"/>
                    <a:pt x="0" y="2462354"/>
                  </a:cubicBezTo>
                  <a:lnTo>
                    <a:pt x="0" y="29102"/>
                  </a:lnTo>
                  <a:cubicBezTo>
                    <a:pt x="0" y="13029"/>
                    <a:pt x="13029" y="0"/>
                    <a:pt x="29102" y="0"/>
                  </a:cubicBezTo>
                  <a:close/>
                </a:path>
              </a:pathLst>
            </a:custGeom>
            <a:solidFill>
              <a:srgbClr val="FEE6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grpSp>
        <p:nvGrpSpPr>
          <p:cNvPr name="Group 8" id="8"/>
          <p:cNvGrpSpPr>
            <a:grpSpLocks noChangeAspect="true"/>
          </p:cNvGrpSpPr>
          <p:nvPr/>
        </p:nvGrpSpPr>
        <p:grpSpPr>
          <a:xfrm rot="0">
            <a:off x="9729161" y="2014399"/>
            <a:ext cx="10455952" cy="7754831"/>
            <a:chOff x="0" y="0"/>
            <a:chExt cx="13716000" cy="10172700"/>
          </a:xfrm>
        </p:grpSpPr>
        <p:sp>
          <p:nvSpPr>
            <p:cNvPr name="Freeform 9" id="9"/>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10" id="10"/>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5565" t="0" r="0" b="0"/>
              </a:stretch>
            </a:blipFill>
          </p:spPr>
        </p:sp>
      </p:grpSp>
      <p:sp>
        <p:nvSpPr>
          <p:cNvPr name="Freeform 11" id="11"/>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449231" y="865655"/>
            <a:ext cx="10039552" cy="2297488"/>
            <a:chOff x="0" y="0"/>
            <a:chExt cx="13386069" cy="3063317"/>
          </a:xfrm>
        </p:grpSpPr>
        <p:sp>
          <p:nvSpPr>
            <p:cNvPr name="TextBox 13" id="13"/>
            <p:cNvSpPr txBox="true"/>
            <p:nvPr/>
          </p:nvSpPr>
          <p:spPr>
            <a:xfrm rot="0">
              <a:off x="0" y="1109126"/>
              <a:ext cx="13386069" cy="1954192"/>
            </a:xfrm>
            <a:prstGeom prst="rect">
              <a:avLst/>
            </a:prstGeom>
          </p:spPr>
          <p:txBody>
            <a:bodyPr anchor="t" rtlCol="false" tIns="0" lIns="0" bIns="0" rIns="0">
              <a:spAutoFit/>
            </a:bodyPr>
            <a:lstStyle/>
            <a:p>
              <a:pPr algn="l" marL="0" indent="0" lvl="0">
                <a:lnSpc>
                  <a:spcPts val="10000"/>
                </a:lnSpc>
              </a:pPr>
              <a:r>
                <a:rPr lang="en-US" sz="10000">
                  <a:solidFill>
                    <a:srgbClr val="191919"/>
                  </a:solidFill>
                  <a:latin typeface="Telegraf Bold Bold"/>
                </a:rPr>
                <a:t>TransUI</a:t>
              </a:r>
            </a:p>
          </p:txBody>
        </p:sp>
        <p:sp>
          <p:nvSpPr>
            <p:cNvPr name="TextBox 14" id="14"/>
            <p:cNvSpPr txBox="true"/>
            <p:nvPr/>
          </p:nvSpPr>
          <p:spPr>
            <a:xfrm rot="0">
              <a:off x="0" y="-28575"/>
              <a:ext cx="10885110" cy="511175"/>
            </a:xfrm>
            <a:prstGeom prst="rect">
              <a:avLst/>
            </a:prstGeom>
          </p:spPr>
          <p:txBody>
            <a:bodyPr anchor="t" rtlCol="false" tIns="0" lIns="0" bIns="0" rIns="0">
              <a:spAutoFit/>
            </a:bodyPr>
            <a:lstStyle/>
            <a:p>
              <a:pPr>
                <a:lnSpc>
                  <a:spcPts val="2879"/>
                </a:lnSpc>
              </a:pPr>
            </a:p>
          </p:txBody>
        </p:sp>
      </p:grpSp>
      <p:sp>
        <p:nvSpPr>
          <p:cNvPr name="Freeform 15" id="15"/>
          <p:cNvSpPr/>
          <p:nvPr/>
        </p:nvSpPr>
        <p:spPr>
          <a:xfrm flipH="false" flipV="false" rot="0">
            <a:off x="449231" y="3163143"/>
            <a:ext cx="1059983" cy="468320"/>
          </a:xfrm>
          <a:custGeom>
            <a:avLst/>
            <a:gdLst/>
            <a:ahLst/>
            <a:cxnLst/>
            <a:rect r="r" b="b" t="t" l="l"/>
            <a:pathLst>
              <a:path h="468320" w="1059983">
                <a:moveTo>
                  <a:pt x="0" y="0"/>
                </a:moveTo>
                <a:lnTo>
                  <a:pt x="1059983" y="0"/>
                </a:lnTo>
                <a:lnTo>
                  <a:pt x="1059983" y="468320"/>
                </a:lnTo>
                <a:lnTo>
                  <a:pt x="0" y="468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056386" y="3126638"/>
            <a:ext cx="7395947" cy="5076825"/>
          </a:xfrm>
          <a:prstGeom prst="rect">
            <a:avLst/>
          </a:prstGeom>
        </p:spPr>
        <p:txBody>
          <a:bodyPr anchor="t" rtlCol="false" tIns="0" lIns="0" bIns="0" rIns="0">
            <a:spAutoFit/>
          </a:bodyPr>
          <a:lstStyle/>
          <a:p>
            <a:pPr>
              <a:lnSpc>
                <a:spcPts val="3600"/>
              </a:lnSpc>
            </a:pPr>
            <a:r>
              <a:rPr lang="en-US" sz="3000" spc="30">
                <a:solidFill>
                  <a:srgbClr val="191919"/>
                </a:solidFill>
                <a:latin typeface="Telegraf"/>
              </a:rPr>
              <a:t>The app can provide comprehensive information about various public transportation modes within and to/from UI (University of Indonesia). It can display data, schedules, and availability status of spekun (bicycle sharing), bikun (public university bus), ojek (motorcycle taxis), and KRL (electric train) services. Users can access this information to plan their journeys effectively.</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7450548" y="-148999"/>
            <a:ext cx="10837452" cy="10584998"/>
          </a:xfrm>
          <a:custGeom>
            <a:avLst/>
            <a:gdLst/>
            <a:ahLst/>
            <a:cxnLst/>
            <a:rect r="r" b="b" t="t" l="l"/>
            <a:pathLst>
              <a:path h="10584998" w="10837452">
                <a:moveTo>
                  <a:pt x="0" y="0"/>
                </a:moveTo>
                <a:lnTo>
                  <a:pt x="10837452" y="0"/>
                </a:lnTo>
                <a:lnTo>
                  <a:pt x="10837452" y="10584998"/>
                </a:lnTo>
                <a:lnTo>
                  <a:pt x="0" y="10584998"/>
                </a:lnTo>
                <a:lnTo>
                  <a:pt x="0" y="0"/>
                </a:lnTo>
                <a:close/>
              </a:path>
            </a:pathLst>
          </a:custGeom>
          <a:blipFill>
            <a:blip r:embed="rId2">
              <a:alphaModFix amt="15000"/>
            </a:blip>
            <a:stretch>
              <a:fillRect l="0" t="-26788" r="0" b="-26788"/>
            </a:stretch>
          </a:blipFill>
        </p:spPr>
      </p:sp>
      <p:grpSp>
        <p:nvGrpSpPr>
          <p:cNvPr name="Group 3" id="3"/>
          <p:cNvGrpSpPr/>
          <p:nvPr/>
        </p:nvGrpSpPr>
        <p:grpSpPr>
          <a:xfrm rot="0">
            <a:off x="0" y="0"/>
            <a:ext cx="8660054" cy="10287000"/>
            <a:chOff x="0" y="0"/>
            <a:chExt cx="2280837" cy="2709333"/>
          </a:xfrm>
        </p:grpSpPr>
        <p:sp>
          <p:nvSpPr>
            <p:cNvPr name="Freeform 4" id="4"/>
            <p:cNvSpPr/>
            <p:nvPr/>
          </p:nvSpPr>
          <p:spPr>
            <a:xfrm flipH="false" flipV="false" rot="0">
              <a:off x="0" y="0"/>
              <a:ext cx="2280837" cy="2709333"/>
            </a:xfrm>
            <a:custGeom>
              <a:avLst/>
              <a:gdLst/>
              <a:ahLst/>
              <a:cxnLst/>
              <a:rect r="r" b="b" t="t" l="l"/>
              <a:pathLst>
                <a:path h="2709333" w="2280837">
                  <a:moveTo>
                    <a:pt x="0" y="0"/>
                  </a:moveTo>
                  <a:lnTo>
                    <a:pt x="2280837" y="0"/>
                  </a:lnTo>
                  <a:lnTo>
                    <a:pt x="2280837" y="2709333"/>
                  </a:lnTo>
                  <a:lnTo>
                    <a:pt x="0" y="2709333"/>
                  </a:lnTo>
                  <a:close/>
                </a:path>
              </a:pathLst>
            </a:custGeom>
            <a:solidFill>
              <a:srgbClr val="FEE6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336329" y="3017124"/>
            <a:ext cx="1124970" cy="1121993"/>
            <a:chOff x="0" y="0"/>
            <a:chExt cx="296288" cy="295504"/>
          </a:xfrm>
        </p:grpSpPr>
        <p:sp>
          <p:nvSpPr>
            <p:cNvPr name="Freeform 8" id="8"/>
            <p:cNvSpPr/>
            <p:nvPr/>
          </p:nvSpPr>
          <p:spPr>
            <a:xfrm flipH="false" flipV="false" rot="0">
              <a:off x="0" y="0"/>
              <a:ext cx="296288" cy="295504"/>
            </a:xfrm>
            <a:custGeom>
              <a:avLst/>
              <a:gdLst/>
              <a:ahLst/>
              <a:cxnLst/>
              <a:rect r="r" b="b" t="t" l="l"/>
              <a:pathLst>
                <a:path h="295504" w="296288">
                  <a:moveTo>
                    <a:pt x="137638" y="0"/>
                  </a:moveTo>
                  <a:lnTo>
                    <a:pt x="158651" y="0"/>
                  </a:lnTo>
                  <a:cubicBezTo>
                    <a:pt x="195154" y="0"/>
                    <a:pt x="230163" y="14501"/>
                    <a:pt x="255975" y="40313"/>
                  </a:cubicBezTo>
                  <a:cubicBezTo>
                    <a:pt x="281787" y="66125"/>
                    <a:pt x="296288" y="101134"/>
                    <a:pt x="296288" y="137638"/>
                  </a:cubicBezTo>
                  <a:lnTo>
                    <a:pt x="296288" y="157866"/>
                  </a:lnTo>
                  <a:cubicBezTo>
                    <a:pt x="296288" y="233882"/>
                    <a:pt x="234666" y="295504"/>
                    <a:pt x="158651" y="295504"/>
                  </a:cubicBezTo>
                  <a:lnTo>
                    <a:pt x="137638" y="295504"/>
                  </a:lnTo>
                  <a:cubicBezTo>
                    <a:pt x="61623" y="295504"/>
                    <a:pt x="0" y="233882"/>
                    <a:pt x="0" y="157866"/>
                  </a:cubicBezTo>
                  <a:lnTo>
                    <a:pt x="0" y="137638"/>
                  </a:lnTo>
                  <a:cubicBezTo>
                    <a:pt x="0" y="61623"/>
                    <a:pt x="61623" y="0"/>
                    <a:pt x="137638" y="0"/>
                  </a:cubicBezTo>
                  <a:close/>
                </a:path>
              </a:pathLst>
            </a:custGeom>
            <a:solidFill>
              <a:srgbClr val="FEE600"/>
            </a:solidFill>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nSpc>
                  <a:spcPts val="2879"/>
                </a:lnSpc>
              </a:pPr>
            </a:p>
          </p:txBody>
        </p:sp>
      </p:grpSp>
      <p:grpSp>
        <p:nvGrpSpPr>
          <p:cNvPr name="Group 10" id="10"/>
          <p:cNvGrpSpPr/>
          <p:nvPr/>
        </p:nvGrpSpPr>
        <p:grpSpPr>
          <a:xfrm rot="0">
            <a:off x="9336329" y="1583436"/>
            <a:ext cx="1124970" cy="1121993"/>
            <a:chOff x="0" y="0"/>
            <a:chExt cx="296288" cy="295504"/>
          </a:xfrm>
        </p:grpSpPr>
        <p:sp>
          <p:nvSpPr>
            <p:cNvPr name="Freeform 11" id="11"/>
            <p:cNvSpPr/>
            <p:nvPr/>
          </p:nvSpPr>
          <p:spPr>
            <a:xfrm flipH="false" flipV="false" rot="0">
              <a:off x="0" y="0"/>
              <a:ext cx="296288" cy="295504"/>
            </a:xfrm>
            <a:custGeom>
              <a:avLst/>
              <a:gdLst/>
              <a:ahLst/>
              <a:cxnLst/>
              <a:rect r="r" b="b" t="t" l="l"/>
              <a:pathLst>
                <a:path h="295504" w="296288">
                  <a:moveTo>
                    <a:pt x="137638" y="0"/>
                  </a:moveTo>
                  <a:lnTo>
                    <a:pt x="158651" y="0"/>
                  </a:lnTo>
                  <a:cubicBezTo>
                    <a:pt x="195154" y="0"/>
                    <a:pt x="230163" y="14501"/>
                    <a:pt x="255975" y="40313"/>
                  </a:cubicBezTo>
                  <a:cubicBezTo>
                    <a:pt x="281787" y="66125"/>
                    <a:pt x="296288" y="101134"/>
                    <a:pt x="296288" y="137638"/>
                  </a:cubicBezTo>
                  <a:lnTo>
                    <a:pt x="296288" y="157866"/>
                  </a:lnTo>
                  <a:cubicBezTo>
                    <a:pt x="296288" y="233882"/>
                    <a:pt x="234666" y="295504"/>
                    <a:pt x="158651" y="295504"/>
                  </a:cubicBezTo>
                  <a:lnTo>
                    <a:pt x="137638" y="295504"/>
                  </a:lnTo>
                  <a:cubicBezTo>
                    <a:pt x="61623" y="295504"/>
                    <a:pt x="0" y="233882"/>
                    <a:pt x="0" y="157866"/>
                  </a:cubicBezTo>
                  <a:lnTo>
                    <a:pt x="0" y="137638"/>
                  </a:lnTo>
                  <a:cubicBezTo>
                    <a:pt x="0" y="61623"/>
                    <a:pt x="61623" y="0"/>
                    <a:pt x="137638" y="0"/>
                  </a:cubicBezTo>
                  <a:close/>
                </a:path>
              </a:pathLst>
            </a:custGeom>
            <a:solidFill>
              <a:srgbClr val="FEE600"/>
            </a:solidFill>
          </p:spPr>
        </p:sp>
        <p:sp>
          <p:nvSpPr>
            <p:cNvPr name="TextBox 12" id="12"/>
            <p:cNvSpPr txBox="true"/>
            <p:nvPr/>
          </p:nvSpPr>
          <p:spPr>
            <a:xfrm>
              <a:off x="0" y="-28575"/>
              <a:ext cx="812800" cy="841375"/>
            </a:xfrm>
            <a:prstGeom prst="rect">
              <a:avLst/>
            </a:prstGeom>
          </p:spPr>
          <p:txBody>
            <a:bodyPr anchor="ctr" rtlCol="false" tIns="254000" lIns="254000" bIns="254000" rIns="254000"/>
            <a:lstStyle/>
            <a:p>
              <a:pPr>
                <a:lnSpc>
                  <a:spcPts val="2879"/>
                </a:lnSpc>
              </a:pPr>
            </a:p>
          </p:txBody>
        </p:sp>
      </p:grpSp>
      <p:grpSp>
        <p:nvGrpSpPr>
          <p:cNvPr name="Group 13" id="13"/>
          <p:cNvGrpSpPr/>
          <p:nvPr/>
        </p:nvGrpSpPr>
        <p:grpSpPr>
          <a:xfrm rot="0">
            <a:off x="9336329" y="4450813"/>
            <a:ext cx="1124970" cy="1121993"/>
            <a:chOff x="0" y="0"/>
            <a:chExt cx="296288" cy="295504"/>
          </a:xfrm>
        </p:grpSpPr>
        <p:sp>
          <p:nvSpPr>
            <p:cNvPr name="Freeform 14" id="14"/>
            <p:cNvSpPr/>
            <p:nvPr/>
          </p:nvSpPr>
          <p:spPr>
            <a:xfrm flipH="false" flipV="false" rot="0">
              <a:off x="0" y="0"/>
              <a:ext cx="296288" cy="295504"/>
            </a:xfrm>
            <a:custGeom>
              <a:avLst/>
              <a:gdLst/>
              <a:ahLst/>
              <a:cxnLst/>
              <a:rect r="r" b="b" t="t" l="l"/>
              <a:pathLst>
                <a:path h="295504" w="296288">
                  <a:moveTo>
                    <a:pt x="137638" y="0"/>
                  </a:moveTo>
                  <a:lnTo>
                    <a:pt x="158651" y="0"/>
                  </a:lnTo>
                  <a:cubicBezTo>
                    <a:pt x="195154" y="0"/>
                    <a:pt x="230163" y="14501"/>
                    <a:pt x="255975" y="40313"/>
                  </a:cubicBezTo>
                  <a:cubicBezTo>
                    <a:pt x="281787" y="66125"/>
                    <a:pt x="296288" y="101134"/>
                    <a:pt x="296288" y="137638"/>
                  </a:cubicBezTo>
                  <a:lnTo>
                    <a:pt x="296288" y="157866"/>
                  </a:lnTo>
                  <a:cubicBezTo>
                    <a:pt x="296288" y="233882"/>
                    <a:pt x="234666" y="295504"/>
                    <a:pt x="158651" y="295504"/>
                  </a:cubicBezTo>
                  <a:lnTo>
                    <a:pt x="137638" y="295504"/>
                  </a:lnTo>
                  <a:cubicBezTo>
                    <a:pt x="61623" y="295504"/>
                    <a:pt x="0" y="233882"/>
                    <a:pt x="0" y="157866"/>
                  </a:cubicBezTo>
                  <a:lnTo>
                    <a:pt x="0" y="137638"/>
                  </a:lnTo>
                  <a:cubicBezTo>
                    <a:pt x="0" y="61623"/>
                    <a:pt x="61623" y="0"/>
                    <a:pt x="137638" y="0"/>
                  </a:cubicBezTo>
                  <a:close/>
                </a:path>
              </a:pathLst>
            </a:custGeom>
            <a:solidFill>
              <a:srgbClr val="FEE600"/>
            </a:solidFill>
          </p:spPr>
        </p:sp>
        <p:sp>
          <p:nvSpPr>
            <p:cNvPr name="TextBox 15" id="15"/>
            <p:cNvSpPr txBox="true"/>
            <p:nvPr/>
          </p:nvSpPr>
          <p:spPr>
            <a:xfrm>
              <a:off x="0" y="-28575"/>
              <a:ext cx="812800" cy="841375"/>
            </a:xfrm>
            <a:prstGeom prst="rect">
              <a:avLst/>
            </a:prstGeom>
          </p:spPr>
          <p:txBody>
            <a:bodyPr anchor="ctr" rtlCol="false" tIns="254000" lIns="254000" bIns="254000" rIns="254000"/>
            <a:lstStyle/>
            <a:p>
              <a:pPr>
                <a:lnSpc>
                  <a:spcPts val="2879"/>
                </a:lnSpc>
              </a:pPr>
            </a:p>
          </p:txBody>
        </p:sp>
      </p:grpSp>
      <p:grpSp>
        <p:nvGrpSpPr>
          <p:cNvPr name="Group 16" id="16"/>
          <p:cNvGrpSpPr/>
          <p:nvPr/>
        </p:nvGrpSpPr>
        <p:grpSpPr>
          <a:xfrm rot="0">
            <a:off x="9336329" y="5884501"/>
            <a:ext cx="1124970" cy="1121993"/>
            <a:chOff x="0" y="0"/>
            <a:chExt cx="1499960" cy="1495990"/>
          </a:xfrm>
        </p:grpSpPr>
        <p:grpSp>
          <p:nvGrpSpPr>
            <p:cNvPr name="Group 17" id="17"/>
            <p:cNvGrpSpPr/>
            <p:nvPr/>
          </p:nvGrpSpPr>
          <p:grpSpPr>
            <a:xfrm rot="0">
              <a:off x="0" y="0"/>
              <a:ext cx="1499960" cy="1495990"/>
              <a:chOff x="0" y="0"/>
              <a:chExt cx="296288" cy="295504"/>
            </a:xfrm>
          </p:grpSpPr>
          <p:sp>
            <p:nvSpPr>
              <p:cNvPr name="Freeform 18" id="18"/>
              <p:cNvSpPr/>
              <p:nvPr/>
            </p:nvSpPr>
            <p:spPr>
              <a:xfrm flipH="false" flipV="false" rot="0">
                <a:off x="0" y="0"/>
                <a:ext cx="296288" cy="295504"/>
              </a:xfrm>
              <a:custGeom>
                <a:avLst/>
                <a:gdLst/>
                <a:ahLst/>
                <a:cxnLst/>
                <a:rect r="r" b="b" t="t" l="l"/>
                <a:pathLst>
                  <a:path h="295504" w="296288">
                    <a:moveTo>
                      <a:pt x="137638" y="0"/>
                    </a:moveTo>
                    <a:lnTo>
                      <a:pt x="158651" y="0"/>
                    </a:lnTo>
                    <a:cubicBezTo>
                      <a:pt x="195154" y="0"/>
                      <a:pt x="230163" y="14501"/>
                      <a:pt x="255975" y="40313"/>
                    </a:cubicBezTo>
                    <a:cubicBezTo>
                      <a:pt x="281787" y="66125"/>
                      <a:pt x="296288" y="101134"/>
                      <a:pt x="296288" y="137638"/>
                    </a:cubicBezTo>
                    <a:lnTo>
                      <a:pt x="296288" y="157866"/>
                    </a:lnTo>
                    <a:cubicBezTo>
                      <a:pt x="296288" y="233882"/>
                      <a:pt x="234666" y="295504"/>
                      <a:pt x="158651" y="295504"/>
                    </a:cubicBezTo>
                    <a:lnTo>
                      <a:pt x="137638" y="295504"/>
                    </a:lnTo>
                    <a:cubicBezTo>
                      <a:pt x="61623" y="295504"/>
                      <a:pt x="0" y="233882"/>
                      <a:pt x="0" y="157866"/>
                    </a:cubicBezTo>
                    <a:lnTo>
                      <a:pt x="0" y="137638"/>
                    </a:lnTo>
                    <a:cubicBezTo>
                      <a:pt x="0" y="61623"/>
                      <a:pt x="61623" y="0"/>
                      <a:pt x="137638" y="0"/>
                    </a:cubicBezTo>
                    <a:close/>
                  </a:path>
                </a:pathLst>
              </a:custGeom>
              <a:solidFill>
                <a:srgbClr val="FEE600"/>
              </a:solidFill>
            </p:spPr>
          </p:sp>
          <p:sp>
            <p:nvSpPr>
              <p:cNvPr name="TextBox 19" id="19"/>
              <p:cNvSpPr txBox="true"/>
              <p:nvPr/>
            </p:nvSpPr>
            <p:spPr>
              <a:xfrm>
                <a:off x="0" y="-28575"/>
                <a:ext cx="812800" cy="841375"/>
              </a:xfrm>
              <a:prstGeom prst="rect">
                <a:avLst/>
              </a:prstGeom>
            </p:spPr>
            <p:txBody>
              <a:bodyPr anchor="ctr" rtlCol="false" tIns="254000" lIns="254000" bIns="254000" rIns="254000"/>
              <a:lstStyle/>
              <a:p>
                <a:pPr>
                  <a:lnSpc>
                    <a:spcPts val="2879"/>
                  </a:lnSpc>
                </a:pPr>
              </a:p>
            </p:txBody>
          </p:sp>
        </p:grpSp>
        <p:sp>
          <p:nvSpPr>
            <p:cNvPr name="Freeform 20" id="20"/>
            <p:cNvSpPr/>
            <p:nvPr/>
          </p:nvSpPr>
          <p:spPr>
            <a:xfrm flipH="false" flipV="false" rot="0">
              <a:off x="411394" y="399916"/>
              <a:ext cx="677172" cy="696158"/>
            </a:xfrm>
            <a:custGeom>
              <a:avLst/>
              <a:gdLst/>
              <a:ahLst/>
              <a:cxnLst/>
              <a:rect r="r" b="b" t="t" l="l"/>
              <a:pathLst>
                <a:path h="696158" w="677172">
                  <a:moveTo>
                    <a:pt x="0" y="0"/>
                  </a:moveTo>
                  <a:lnTo>
                    <a:pt x="677172" y="0"/>
                  </a:lnTo>
                  <a:lnTo>
                    <a:pt x="677172" y="696158"/>
                  </a:lnTo>
                  <a:lnTo>
                    <a:pt x="0" y="6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1" id="21"/>
          <p:cNvSpPr/>
          <p:nvPr/>
        </p:nvSpPr>
        <p:spPr>
          <a:xfrm flipH="false" flipV="false" rot="0">
            <a:off x="9614389" y="1860007"/>
            <a:ext cx="568850" cy="568850"/>
          </a:xfrm>
          <a:custGeom>
            <a:avLst/>
            <a:gdLst/>
            <a:ahLst/>
            <a:cxnLst/>
            <a:rect r="r" b="b" t="t" l="l"/>
            <a:pathLst>
              <a:path h="568850" w="568850">
                <a:moveTo>
                  <a:pt x="0" y="0"/>
                </a:moveTo>
                <a:lnTo>
                  <a:pt x="568850" y="0"/>
                </a:lnTo>
                <a:lnTo>
                  <a:pt x="568850" y="568850"/>
                </a:lnTo>
                <a:lnTo>
                  <a:pt x="0" y="5688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9505742" y="3185048"/>
            <a:ext cx="786145" cy="786145"/>
          </a:xfrm>
          <a:custGeom>
            <a:avLst/>
            <a:gdLst/>
            <a:ahLst/>
            <a:cxnLst/>
            <a:rect r="r" b="b" t="t" l="l"/>
            <a:pathLst>
              <a:path h="786145" w="786145">
                <a:moveTo>
                  <a:pt x="0" y="0"/>
                </a:moveTo>
                <a:lnTo>
                  <a:pt x="786145" y="0"/>
                </a:lnTo>
                <a:lnTo>
                  <a:pt x="786145" y="786145"/>
                </a:lnTo>
                <a:lnTo>
                  <a:pt x="0" y="7861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9562853" y="4710617"/>
            <a:ext cx="671922" cy="671922"/>
          </a:xfrm>
          <a:custGeom>
            <a:avLst/>
            <a:gdLst/>
            <a:ahLst/>
            <a:cxnLst/>
            <a:rect r="r" b="b" t="t" l="l"/>
            <a:pathLst>
              <a:path h="671922" w="671922">
                <a:moveTo>
                  <a:pt x="0" y="0"/>
                </a:moveTo>
                <a:lnTo>
                  <a:pt x="671922" y="0"/>
                </a:lnTo>
                <a:lnTo>
                  <a:pt x="671922" y="671922"/>
                </a:lnTo>
                <a:lnTo>
                  <a:pt x="0" y="6719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0">
            <a:off x="9336329" y="7320819"/>
            <a:ext cx="1124970" cy="1121993"/>
            <a:chOff x="0" y="0"/>
            <a:chExt cx="296288" cy="295504"/>
          </a:xfrm>
        </p:grpSpPr>
        <p:sp>
          <p:nvSpPr>
            <p:cNvPr name="Freeform 25" id="25"/>
            <p:cNvSpPr/>
            <p:nvPr/>
          </p:nvSpPr>
          <p:spPr>
            <a:xfrm flipH="false" flipV="false" rot="0">
              <a:off x="0" y="0"/>
              <a:ext cx="296288" cy="295504"/>
            </a:xfrm>
            <a:custGeom>
              <a:avLst/>
              <a:gdLst/>
              <a:ahLst/>
              <a:cxnLst/>
              <a:rect r="r" b="b" t="t" l="l"/>
              <a:pathLst>
                <a:path h="295504" w="296288">
                  <a:moveTo>
                    <a:pt x="137638" y="0"/>
                  </a:moveTo>
                  <a:lnTo>
                    <a:pt x="158651" y="0"/>
                  </a:lnTo>
                  <a:cubicBezTo>
                    <a:pt x="195154" y="0"/>
                    <a:pt x="230163" y="14501"/>
                    <a:pt x="255975" y="40313"/>
                  </a:cubicBezTo>
                  <a:cubicBezTo>
                    <a:pt x="281787" y="66125"/>
                    <a:pt x="296288" y="101134"/>
                    <a:pt x="296288" y="137638"/>
                  </a:cubicBezTo>
                  <a:lnTo>
                    <a:pt x="296288" y="157866"/>
                  </a:lnTo>
                  <a:cubicBezTo>
                    <a:pt x="296288" y="233882"/>
                    <a:pt x="234666" y="295504"/>
                    <a:pt x="158651" y="295504"/>
                  </a:cubicBezTo>
                  <a:lnTo>
                    <a:pt x="137638" y="295504"/>
                  </a:lnTo>
                  <a:cubicBezTo>
                    <a:pt x="61623" y="295504"/>
                    <a:pt x="0" y="233882"/>
                    <a:pt x="0" y="157866"/>
                  </a:cubicBezTo>
                  <a:lnTo>
                    <a:pt x="0" y="137638"/>
                  </a:lnTo>
                  <a:cubicBezTo>
                    <a:pt x="0" y="61623"/>
                    <a:pt x="61623" y="0"/>
                    <a:pt x="137638" y="0"/>
                  </a:cubicBezTo>
                  <a:close/>
                </a:path>
              </a:pathLst>
            </a:custGeom>
            <a:solidFill>
              <a:srgbClr val="FEE600"/>
            </a:solidFill>
          </p:spPr>
        </p:sp>
        <p:sp>
          <p:nvSpPr>
            <p:cNvPr name="TextBox 26" id="26"/>
            <p:cNvSpPr txBox="true"/>
            <p:nvPr/>
          </p:nvSpPr>
          <p:spPr>
            <a:xfrm>
              <a:off x="0" y="-28575"/>
              <a:ext cx="812800" cy="841375"/>
            </a:xfrm>
            <a:prstGeom prst="rect">
              <a:avLst/>
            </a:prstGeom>
          </p:spPr>
          <p:txBody>
            <a:bodyPr anchor="ctr" rtlCol="false" tIns="254000" lIns="254000" bIns="254000" rIns="254000"/>
            <a:lstStyle/>
            <a:p>
              <a:pPr>
                <a:lnSpc>
                  <a:spcPts val="2879"/>
                </a:lnSpc>
              </a:pPr>
            </a:p>
          </p:txBody>
        </p:sp>
      </p:grpSp>
      <p:sp>
        <p:nvSpPr>
          <p:cNvPr name="Freeform 27" id="27"/>
          <p:cNvSpPr/>
          <p:nvPr/>
        </p:nvSpPr>
        <p:spPr>
          <a:xfrm flipH="false" flipV="false" rot="0">
            <a:off x="9622541" y="7605542"/>
            <a:ext cx="552546" cy="552546"/>
          </a:xfrm>
          <a:custGeom>
            <a:avLst/>
            <a:gdLst/>
            <a:ahLst/>
            <a:cxnLst/>
            <a:rect r="r" b="b" t="t" l="l"/>
            <a:pathLst>
              <a:path h="552546" w="552546">
                <a:moveTo>
                  <a:pt x="0" y="0"/>
                </a:moveTo>
                <a:lnTo>
                  <a:pt x="552546" y="0"/>
                </a:lnTo>
                <a:lnTo>
                  <a:pt x="552546" y="552546"/>
                </a:lnTo>
                <a:lnTo>
                  <a:pt x="0" y="5525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1421156" y="4592241"/>
            <a:ext cx="5817742" cy="1159667"/>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Features</a:t>
            </a:r>
          </a:p>
        </p:txBody>
      </p:sp>
      <p:sp>
        <p:nvSpPr>
          <p:cNvPr name="TextBox 29" id="29"/>
          <p:cNvSpPr txBox="true"/>
          <p:nvPr/>
        </p:nvSpPr>
        <p:spPr>
          <a:xfrm rot="0">
            <a:off x="10863914" y="1889162"/>
            <a:ext cx="5538304" cy="434340"/>
          </a:xfrm>
          <a:prstGeom prst="rect">
            <a:avLst/>
          </a:prstGeom>
        </p:spPr>
        <p:txBody>
          <a:bodyPr anchor="t" rtlCol="false" tIns="0" lIns="0" bIns="0" rIns="0">
            <a:spAutoFit/>
          </a:bodyPr>
          <a:lstStyle/>
          <a:p>
            <a:pPr algn="l">
              <a:lnSpc>
                <a:spcPts val="3359"/>
              </a:lnSpc>
            </a:pPr>
            <a:r>
              <a:rPr lang="en-US" sz="2400" spc="48">
                <a:solidFill>
                  <a:srgbClr val="FFFFFF"/>
                </a:solidFill>
                <a:latin typeface="Telegraf"/>
              </a:rPr>
              <a:t>Bikun (Public University Bus)</a:t>
            </a:r>
          </a:p>
        </p:txBody>
      </p:sp>
      <p:sp>
        <p:nvSpPr>
          <p:cNvPr name="TextBox 30" id="30"/>
          <p:cNvSpPr txBox="true"/>
          <p:nvPr/>
        </p:nvSpPr>
        <p:spPr>
          <a:xfrm rot="0">
            <a:off x="10863914" y="3322850"/>
            <a:ext cx="5538304" cy="434340"/>
          </a:xfrm>
          <a:prstGeom prst="rect">
            <a:avLst/>
          </a:prstGeom>
        </p:spPr>
        <p:txBody>
          <a:bodyPr anchor="t" rtlCol="false" tIns="0" lIns="0" bIns="0" rIns="0">
            <a:spAutoFit/>
          </a:bodyPr>
          <a:lstStyle/>
          <a:p>
            <a:pPr algn="l" marL="0" indent="0" lvl="1">
              <a:lnSpc>
                <a:spcPts val="3359"/>
              </a:lnSpc>
              <a:spcBef>
                <a:spcPct val="0"/>
              </a:spcBef>
            </a:pPr>
            <a:r>
              <a:rPr lang="en-US" sz="2400" spc="48">
                <a:solidFill>
                  <a:srgbClr val="FFFFFF"/>
                </a:solidFill>
                <a:latin typeface="Telegraf"/>
              </a:rPr>
              <a:t>Sepeda</a:t>
            </a:r>
          </a:p>
        </p:txBody>
      </p:sp>
      <p:sp>
        <p:nvSpPr>
          <p:cNvPr name="TextBox 31" id="31"/>
          <p:cNvSpPr txBox="true"/>
          <p:nvPr/>
        </p:nvSpPr>
        <p:spPr>
          <a:xfrm rot="0">
            <a:off x="10863914" y="4714323"/>
            <a:ext cx="5538304" cy="434340"/>
          </a:xfrm>
          <a:prstGeom prst="rect">
            <a:avLst/>
          </a:prstGeom>
        </p:spPr>
        <p:txBody>
          <a:bodyPr anchor="t" rtlCol="false" tIns="0" lIns="0" bIns="0" rIns="0">
            <a:spAutoFit/>
          </a:bodyPr>
          <a:lstStyle/>
          <a:p>
            <a:pPr algn="l" marL="0" indent="0" lvl="1">
              <a:lnSpc>
                <a:spcPts val="3359"/>
              </a:lnSpc>
              <a:spcBef>
                <a:spcPct val="0"/>
              </a:spcBef>
            </a:pPr>
            <a:r>
              <a:rPr lang="en-US" sz="2400" spc="48">
                <a:solidFill>
                  <a:srgbClr val="FFFFFF"/>
                </a:solidFill>
                <a:latin typeface="Telegraf"/>
              </a:rPr>
              <a:t>KRL (Electic Train)</a:t>
            </a:r>
          </a:p>
        </p:txBody>
      </p:sp>
      <p:sp>
        <p:nvSpPr>
          <p:cNvPr name="TextBox 32" id="32"/>
          <p:cNvSpPr txBox="true"/>
          <p:nvPr/>
        </p:nvSpPr>
        <p:spPr>
          <a:xfrm rot="0">
            <a:off x="10863914" y="6190227"/>
            <a:ext cx="5538304" cy="434340"/>
          </a:xfrm>
          <a:prstGeom prst="rect">
            <a:avLst/>
          </a:prstGeom>
        </p:spPr>
        <p:txBody>
          <a:bodyPr anchor="t" rtlCol="false" tIns="0" lIns="0" bIns="0" rIns="0">
            <a:spAutoFit/>
          </a:bodyPr>
          <a:lstStyle/>
          <a:p>
            <a:pPr algn="l" marL="0" indent="0" lvl="1">
              <a:lnSpc>
                <a:spcPts val="3359"/>
              </a:lnSpc>
              <a:spcBef>
                <a:spcPct val="0"/>
              </a:spcBef>
            </a:pPr>
            <a:r>
              <a:rPr lang="en-US" sz="2400" spc="48">
                <a:solidFill>
                  <a:srgbClr val="FFFFFF"/>
                </a:solidFill>
                <a:latin typeface="Telegraf"/>
              </a:rPr>
              <a:t>Ojek (Motorcycle Taxis)</a:t>
            </a:r>
          </a:p>
        </p:txBody>
      </p:sp>
      <p:sp>
        <p:nvSpPr>
          <p:cNvPr name="TextBox 33" id="33"/>
          <p:cNvSpPr txBox="true"/>
          <p:nvPr/>
        </p:nvSpPr>
        <p:spPr>
          <a:xfrm rot="0">
            <a:off x="10863914" y="7626545"/>
            <a:ext cx="5538304" cy="434340"/>
          </a:xfrm>
          <a:prstGeom prst="rect">
            <a:avLst/>
          </a:prstGeom>
        </p:spPr>
        <p:txBody>
          <a:bodyPr anchor="t" rtlCol="false" tIns="0" lIns="0" bIns="0" rIns="0">
            <a:spAutoFit/>
          </a:bodyPr>
          <a:lstStyle/>
          <a:p>
            <a:pPr algn="l" marL="0" indent="0" lvl="1">
              <a:lnSpc>
                <a:spcPts val="3359"/>
              </a:lnSpc>
              <a:spcBef>
                <a:spcPct val="0"/>
              </a:spcBef>
            </a:pPr>
            <a:r>
              <a:rPr lang="en-US" sz="2400" spc="48">
                <a:solidFill>
                  <a:srgbClr val="FFFFFF"/>
                </a:solidFill>
                <a:latin typeface="Telegraf"/>
              </a:rPr>
              <a:t>Wallet</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EE6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148999"/>
            <a:ext cx="9144000" cy="10584998"/>
          </a:xfrm>
          <a:custGeom>
            <a:avLst/>
            <a:gdLst/>
            <a:ahLst/>
            <a:cxnLst/>
            <a:rect r="r" b="b" t="t" l="l"/>
            <a:pathLst>
              <a:path h="10584998" w="9144000">
                <a:moveTo>
                  <a:pt x="0" y="0"/>
                </a:moveTo>
                <a:lnTo>
                  <a:pt x="9144000" y="0"/>
                </a:lnTo>
                <a:lnTo>
                  <a:pt x="9144000" y="10584998"/>
                </a:lnTo>
                <a:lnTo>
                  <a:pt x="0" y="10584998"/>
                </a:lnTo>
                <a:lnTo>
                  <a:pt x="0" y="0"/>
                </a:lnTo>
                <a:close/>
              </a:path>
            </a:pathLst>
          </a:custGeom>
          <a:blipFill>
            <a:blip r:embed="rId2">
              <a:alphaModFix amt="15000"/>
            </a:blip>
            <a:stretch>
              <a:fillRect l="-32464" t="0" r="-32464" b="0"/>
            </a:stretch>
          </a:blipFill>
        </p:spPr>
      </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10875" y="2578324"/>
            <a:ext cx="8122250" cy="3979047"/>
            <a:chOff x="0" y="0"/>
            <a:chExt cx="10829666" cy="5305396"/>
          </a:xfrm>
        </p:grpSpPr>
        <p:sp>
          <p:nvSpPr>
            <p:cNvPr name="TextBox 8" id="8"/>
            <p:cNvSpPr txBox="true"/>
            <p:nvPr/>
          </p:nvSpPr>
          <p:spPr>
            <a:xfrm rot="0">
              <a:off x="0" y="-47625"/>
              <a:ext cx="10829666" cy="756120"/>
            </a:xfrm>
            <a:prstGeom prst="rect">
              <a:avLst/>
            </a:prstGeom>
          </p:spPr>
          <p:txBody>
            <a:bodyPr anchor="t" rtlCol="false" tIns="0" lIns="0" bIns="0" rIns="0">
              <a:spAutoFit/>
            </a:bodyPr>
            <a:lstStyle/>
            <a:p>
              <a:pPr>
                <a:lnSpc>
                  <a:spcPts val="4215"/>
                </a:lnSpc>
              </a:pPr>
              <a:r>
                <a:rPr lang="en-US" sz="3512">
                  <a:solidFill>
                    <a:srgbClr val="FFFFFF"/>
                  </a:solidFill>
                  <a:latin typeface="Telegraf Bold"/>
                </a:rPr>
                <a:t>As an Admin</a:t>
              </a:r>
            </a:p>
          </p:txBody>
        </p:sp>
        <p:sp>
          <p:nvSpPr>
            <p:cNvPr name="TextBox 9" id="9"/>
            <p:cNvSpPr txBox="true"/>
            <p:nvPr/>
          </p:nvSpPr>
          <p:spPr>
            <a:xfrm rot="0">
              <a:off x="0" y="1218668"/>
              <a:ext cx="10829666" cy="4086729"/>
            </a:xfrm>
            <a:prstGeom prst="rect">
              <a:avLst/>
            </a:prstGeom>
          </p:spPr>
          <p:txBody>
            <a:bodyPr anchor="t" rtlCol="false" tIns="0" lIns="0" bIns="0" rIns="0">
              <a:spAutoFit/>
            </a:bodyPr>
            <a:lstStyle/>
            <a:p>
              <a:pPr>
                <a:lnSpc>
                  <a:spcPts val="3037"/>
                </a:lnSpc>
              </a:pPr>
              <a:r>
                <a:rPr lang="en-US" sz="2169" spc="43">
                  <a:solidFill>
                    <a:srgbClr val="FFFFFF"/>
                  </a:solidFill>
                  <a:latin typeface="Telegraf"/>
                </a:rPr>
                <a:t>Admins have the authority to manage user accounts, including creating new accounts, updating user information, and addressing any user-related issues. They are responsible for monitoring and managing the transportation schedules, updating and maintaining the accuracy of bikun and KRL information. Additionally, admins have access to manage the drop location of bicycles and informations of the bicycles itself.</a:t>
              </a:r>
            </a:p>
          </p:txBody>
        </p:sp>
      </p:grpSp>
      <p:grpSp>
        <p:nvGrpSpPr>
          <p:cNvPr name="Group 10" id="10"/>
          <p:cNvGrpSpPr/>
          <p:nvPr/>
        </p:nvGrpSpPr>
        <p:grpSpPr>
          <a:xfrm rot="0">
            <a:off x="9576346" y="2413331"/>
            <a:ext cx="8279308" cy="5130352"/>
            <a:chOff x="0" y="0"/>
            <a:chExt cx="11039078" cy="6840469"/>
          </a:xfrm>
        </p:grpSpPr>
        <p:sp>
          <p:nvSpPr>
            <p:cNvPr name="TextBox 11" id="11"/>
            <p:cNvSpPr txBox="true"/>
            <p:nvPr/>
          </p:nvSpPr>
          <p:spPr>
            <a:xfrm rot="0">
              <a:off x="0" y="-47625"/>
              <a:ext cx="11039078" cy="813403"/>
            </a:xfrm>
            <a:prstGeom prst="rect">
              <a:avLst/>
            </a:prstGeom>
          </p:spPr>
          <p:txBody>
            <a:bodyPr anchor="t" rtlCol="false" tIns="0" lIns="0" bIns="0" rIns="0">
              <a:spAutoFit/>
            </a:bodyPr>
            <a:lstStyle/>
            <a:p>
              <a:pPr>
                <a:lnSpc>
                  <a:spcPts val="4555"/>
                </a:lnSpc>
              </a:pPr>
              <a:r>
                <a:rPr lang="en-US" sz="3796">
                  <a:solidFill>
                    <a:srgbClr val="191919"/>
                  </a:solidFill>
                  <a:latin typeface="Telegraf Bold"/>
                </a:rPr>
                <a:t>As a User</a:t>
              </a:r>
            </a:p>
          </p:txBody>
        </p:sp>
        <p:sp>
          <p:nvSpPr>
            <p:cNvPr name="TextBox 12" id="12"/>
            <p:cNvSpPr txBox="true"/>
            <p:nvPr/>
          </p:nvSpPr>
          <p:spPr>
            <a:xfrm rot="0">
              <a:off x="0" y="1313065"/>
              <a:ext cx="11039078" cy="5527404"/>
            </a:xfrm>
            <a:prstGeom prst="rect">
              <a:avLst/>
            </a:prstGeom>
          </p:spPr>
          <p:txBody>
            <a:bodyPr anchor="t" rtlCol="false" tIns="0" lIns="0" bIns="0" rIns="0">
              <a:spAutoFit/>
            </a:bodyPr>
            <a:lstStyle/>
            <a:p>
              <a:pPr algn="l" marL="0" indent="0" lvl="1">
                <a:lnSpc>
                  <a:spcPts val="3282"/>
                </a:lnSpc>
                <a:spcBef>
                  <a:spcPct val="0"/>
                </a:spcBef>
              </a:pPr>
              <a:r>
                <a:rPr lang="en-US" sz="2344">
                  <a:solidFill>
                    <a:srgbClr val="191919"/>
                  </a:solidFill>
                  <a:latin typeface="Telegraf"/>
                </a:rPr>
                <a:t>Users can view data, schedules, and availability status of ojek, spekun, bikun, and KRL services. Additionally, they can browse the available spekun options, select a preferred bicycle, and complete the rental process through the app. Users can also stay informed about transportation schedules, tracking the arrivals and departures of bikun and KRL services. Furthermore, users have access to a wallet feature within the app, allowing them to manage their balance, top up funds, and conduct seamless transactions for spekun rentals.</a:t>
              </a:r>
            </a:p>
          </p:txBody>
        </p:sp>
      </p:gr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694604" y="0"/>
            <a:ext cx="15162898" cy="9791371"/>
            <a:chOff x="0" y="0"/>
            <a:chExt cx="3993520" cy="2578797"/>
          </a:xfrm>
        </p:grpSpPr>
        <p:sp>
          <p:nvSpPr>
            <p:cNvPr name="Freeform 4" id="4"/>
            <p:cNvSpPr/>
            <p:nvPr/>
          </p:nvSpPr>
          <p:spPr>
            <a:xfrm flipH="false" flipV="false" rot="0">
              <a:off x="0" y="0"/>
              <a:ext cx="3993521" cy="2578797"/>
            </a:xfrm>
            <a:custGeom>
              <a:avLst/>
              <a:gdLst/>
              <a:ahLst/>
              <a:cxnLst/>
              <a:rect r="r" b="b" t="t" l="l"/>
              <a:pathLst>
                <a:path h="2578797" w="3993521">
                  <a:moveTo>
                    <a:pt x="25529" y="0"/>
                  </a:moveTo>
                  <a:lnTo>
                    <a:pt x="3967992" y="0"/>
                  </a:lnTo>
                  <a:cubicBezTo>
                    <a:pt x="3982091" y="0"/>
                    <a:pt x="3993521" y="11430"/>
                    <a:pt x="3993521" y="25529"/>
                  </a:cubicBezTo>
                  <a:lnTo>
                    <a:pt x="3993521" y="2553268"/>
                  </a:lnTo>
                  <a:cubicBezTo>
                    <a:pt x="3993521" y="2567368"/>
                    <a:pt x="3982091" y="2578797"/>
                    <a:pt x="3967992" y="2578797"/>
                  </a:cubicBezTo>
                  <a:lnTo>
                    <a:pt x="25529" y="2578797"/>
                  </a:lnTo>
                  <a:cubicBezTo>
                    <a:pt x="11430" y="2578797"/>
                    <a:pt x="0" y="2567368"/>
                    <a:pt x="0" y="2553268"/>
                  </a:cubicBezTo>
                  <a:lnTo>
                    <a:pt x="0" y="25529"/>
                  </a:lnTo>
                  <a:cubicBezTo>
                    <a:pt x="0" y="11430"/>
                    <a:pt x="11430" y="0"/>
                    <a:pt x="25529" y="0"/>
                  </a:cubicBezTo>
                  <a:close/>
                </a:path>
              </a:pathLst>
            </a:custGeom>
            <a:solidFill>
              <a:srgbClr val="FEE6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730009" y="1220699"/>
            <a:ext cx="10827982" cy="8406119"/>
          </a:xfrm>
          <a:custGeom>
            <a:avLst/>
            <a:gdLst/>
            <a:ahLst/>
            <a:cxnLst/>
            <a:rect r="r" b="b" t="t" l="l"/>
            <a:pathLst>
              <a:path h="8406119" w="10827982">
                <a:moveTo>
                  <a:pt x="0" y="0"/>
                </a:moveTo>
                <a:lnTo>
                  <a:pt x="10827982" y="0"/>
                </a:lnTo>
                <a:lnTo>
                  <a:pt x="10827982" y="8406119"/>
                </a:lnTo>
                <a:lnTo>
                  <a:pt x="0" y="8406119"/>
                </a:lnTo>
                <a:lnTo>
                  <a:pt x="0" y="0"/>
                </a:lnTo>
                <a:close/>
              </a:path>
            </a:pathLst>
          </a:custGeom>
          <a:blipFill>
            <a:blip r:embed="rId5"/>
            <a:stretch>
              <a:fillRect l="0" t="0" r="0" b="0"/>
            </a:stretch>
          </a:blipFill>
        </p:spPr>
      </p:sp>
      <p:sp>
        <p:nvSpPr>
          <p:cNvPr name="TextBox 8" id="8"/>
          <p:cNvSpPr txBox="true"/>
          <p:nvPr/>
        </p:nvSpPr>
        <p:spPr>
          <a:xfrm rot="0">
            <a:off x="7995902" y="145627"/>
            <a:ext cx="2296195" cy="1075072"/>
          </a:xfrm>
          <a:prstGeom prst="rect">
            <a:avLst/>
          </a:prstGeom>
        </p:spPr>
        <p:txBody>
          <a:bodyPr anchor="t" rtlCol="false" tIns="0" lIns="0" bIns="0" rIns="0">
            <a:spAutoFit/>
          </a:bodyPr>
          <a:lstStyle/>
          <a:p>
            <a:pPr algn="l" marL="0" indent="0" lvl="0">
              <a:lnSpc>
                <a:spcPts val="7506"/>
              </a:lnSpc>
            </a:pPr>
            <a:r>
              <a:rPr lang="en-US" sz="7506">
                <a:solidFill>
                  <a:srgbClr val="191919"/>
                </a:solidFill>
                <a:latin typeface="Telegraf Bold Bold"/>
              </a:rPr>
              <a:t>UML</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535502" y="0"/>
            <a:ext cx="15210961" cy="9843590"/>
            <a:chOff x="0" y="0"/>
            <a:chExt cx="4006179" cy="2592550"/>
          </a:xfrm>
        </p:grpSpPr>
        <p:sp>
          <p:nvSpPr>
            <p:cNvPr name="Freeform 4" id="4"/>
            <p:cNvSpPr/>
            <p:nvPr/>
          </p:nvSpPr>
          <p:spPr>
            <a:xfrm flipH="false" flipV="false" rot="0">
              <a:off x="0" y="0"/>
              <a:ext cx="4006179" cy="2592550"/>
            </a:xfrm>
            <a:custGeom>
              <a:avLst/>
              <a:gdLst/>
              <a:ahLst/>
              <a:cxnLst/>
              <a:rect r="r" b="b" t="t" l="l"/>
              <a:pathLst>
                <a:path h="2592550" w="4006179">
                  <a:moveTo>
                    <a:pt x="25448" y="0"/>
                  </a:moveTo>
                  <a:lnTo>
                    <a:pt x="3980731" y="0"/>
                  </a:lnTo>
                  <a:cubicBezTo>
                    <a:pt x="3994786" y="0"/>
                    <a:pt x="4006179" y="11394"/>
                    <a:pt x="4006179" y="25448"/>
                  </a:cubicBezTo>
                  <a:lnTo>
                    <a:pt x="4006179" y="2567102"/>
                  </a:lnTo>
                  <a:cubicBezTo>
                    <a:pt x="4006179" y="2573851"/>
                    <a:pt x="4003498" y="2580324"/>
                    <a:pt x="3998725" y="2585097"/>
                  </a:cubicBezTo>
                  <a:cubicBezTo>
                    <a:pt x="3993953" y="2589869"/>
                    <a:pt x="3987480" y="2592550"/>
                    <a:pt x="3980731" y="2592550"/>
                  </a:cubicBezTo>
                  <a:lnTo>
                    <a:pt x="25448" y="2592550"/>
                  </a:lnTo>
                  <a:cubicBezTo>
                    <a:pt x="18699" y="2592550"/>
                    <a:pt x="12226" y="2589869"/>
                    <a:pt x="7454" y="2585097"/>
                  </a:cubicBezTo>
                  <a:cubicBezTo>
                    <a:pt x="2681" y="2580324"/>
                    <a:pt x="0" y="2573851"/>
                    <a:pt x="0" y="2567102"/>
                  </a:cubicBezTo>
                  <a:lnTo>
                    <a:pt x="0" y="25448"/>
                  </a:lnTo>
                  <a:cubicBezTo>
                    <a:pt x="0" y="18699"/>
                    <a:pt x="2681" y="12226"/>
                    <a:pt x="7454" y="7454"/>
                  </a:cubicBezTo>
                  <a:cubicBezTo>
                    <a:pt x="12226" y="2681"/>
                    <a:pt x="18699" y="0"/>
                    <a:pt x="25448" y="0"/>
                  </a:cubicBezTo>
                  <a:close/>
                </a:path>
              </a:pathLst>
            </a:custGeom>
            <a:solidFill>
              <a:srgbClr val="FEE6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5502" y="1474064"/>
            <a:ext cx="15210961" cy="8184464"/>
          </a:xfrm>
          <a:custGeom>
            <a:avLst/>
            <a:gdLst/>
            <a:ahLst/>
            <a:cxnLst/>
            <a:rect r="r" b="b" t="t" l="l"/>
            <a:pathLst>
              <a:path h="8184464" w="15210961">
                <a:moveTo>
                  <a:pt x="0" y="0"/>
                </a:moveTo>
                <a:lnTo>
                  <a:pt x="15210961" y="0"/>
                </a:lnTo>
                <a:lnTo>
                  <a:pt x="15210961" y="8184464"/>
                </a:lnTo>
                <a:lnTo>
                  <a:pt x="0" y="8184464"/>
                </a:lnTo>
                <a:lnTo>
                  <a:pt x="0" y="0"/>
                </a:lnTo>
                <a:close/>
              </a:path>
            </a:pathLst>
          </a:custGeom>
          <a:blipFill>
            <a:blip r:embed="rId5"/>
            <a:stretch>
              <a:fillRect l="0" t="0" r="0" b="0"/>
            </a:stretch>
          </a:blipFill>
        </p:spPr>
      </p:sp>
      <p:sp>
        <p:nvSpPr>
          <p:cNvPr name="TextBox 8" id="8"/>
          <p:cNvSpPr txBox="true"/>
          <p:nvPr/>
        </p:nvSpPr>
        <p:spPr>
          <a:xfrm rot="0">
            <a:off x="6090689" y="314396"/>
            <a:ext cx="6100587" cy="1159667"/>
          </a:xfrm>
          <a:prstGeom prst="rect">
            <a:avLst/>
          </a:prstGeom>
        </p:spPr>
        <p:txBody>
          <a:bodyPr anchor="t" rtlCol="false" tIns="0" lIns="0" bIns="0" rIns="0">
            <a:spAutoFit/>
          </a:bodyPr>
          <a:lstStyle/>
          <a:p>
            <a:pPr algn="l" marL="0" indent="0" lvl="0">
              <a:lnSpc>
                <a:spcPts val="8000"/>
              </a:lnSpc>
            </a:pPr>
            <a:r>
              <a:rPr lang="en-US" sz="8000">
                <a:solidFill>
                  <a:srgbClr val="191919"/>
                </a:solidFill>
                <a:latin typeface="Telegraf Bold Bold"/>
              </a:rPr>
              <a:t>ER Diagram</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694604" y="0"/>
            <a:ext cx="14761100" cy="10427558"/>
            <a:chOff x="0" y="0"/>
            <a:chExt cx="3887697" cy="2746353"/>
          </a:xfrm>
        </p:grpSpPr>
        <p:sp>
          <p:nvSpPr>
            <p:cNvPr name="Freeform 4" id="4"/>
            <p:cNvSpPr/>
            <p:nvPr/>
          </p:nvSpPr>
          <p:spPr>
            <a:xfrm flipH="false" flipV="false" rot="0">
              <a:off x="0" y="0"/>
              <a:ext cx="3887697" cy="2746353"/>
            </a:xfrm>
            <a:custGeom>
              <a:avLst/>
              <a:gdLst/>
              <a:ahLst/>
              <a:cxnLst/>
              <a:rect r="r" b="b" t="t" l="l"/>
              <a:pathLst>
                <a:path h="2746353" w="3887697">
                  <a:moveTo>
                    <a:pt x="26224" y="0"/>
                  </a:moveTo>
                  <a:lnTo>
                    <a:pt x="3861473" y="0"/>
                  </a:lnTo>
                  <a:cubicBezTo>
                    <a:pt x="3875956" y="0"/>
                    <a:pt x="3887697" y="11741"/>
                    <a:pt x="3887697" y="26224"/>
                  </a:cubicBezTo>
                  <a:lnTo>
                    <a:pt x="3887697" y="2720129"/>
                  </a:lnTo>
                  <a:cubicBezTo>
                    <a:pt x="3887697" y="2734612"/>
                    <a:pt x="3875956" y="2746353"/>
                    <a:pt x="3861473" y="2746353"/>
                  </a:cubicBezTo>
                  <a:lnTo>
                    <a:pt x="26224" y="2746353"/>
                  </a:lnTo>
                  <a:cubicBezTo>
                    <a:pt x="11741" y="2746353"/>
                    <a:pt x="0" y="2734612"/>
                    <a:pt x="0" y="2720129"/>
                  </a:cubicBezTo>
                  <a:lnTo>
                    <a:pt x="0" y="26224"/>
                  </a:lnTo>
                  <a:cubicBezTo>
                    <a:pt x="0" y="11741"/>
                    <a:pt x="11741" y="0"/>
                    <a:pt x="26224" y="0"/>
                  </a:cubicBezTo>
                  <a:close/>
                </a:path>
              </a:pathLst>
            </a:custGeom>
            <a:solidFill>
              <a:srgbClr val="40404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65891" y="191999"/>
            <a:ext cx="10464030" cy="10095001"/>
          </a:xfrm>
          <a:custGeom>
            <a:avLst/>
            <a:gdLst/>
            <a:ahLst/>
            <a:cxnLst/>
            <a:rect r="r" b="b" t="t" l="l"/>
            <a:pathLst>
              <a:path h="10095001" w="10464030">
                <a:moveTo>
                  <a:pt x="0" y="0"/>
                </a:moveTo>
                <a:lnTo>
                  <a:pt x="10464031" y="0"/>
                </a:lnTo>
                <a:lnTo>
                  <a:pt x="10464031" y="10095001"/>
                </a:lnTo>
                <a:lnTo>
                  <a:pt x="0" y="10095001"/>
                </a:lnTo>
                <a:lnTo>
                  <a:pt x="0" y="0"/>
                </a:lnTo>
                <a:close/>
              </a:path>
            </a:pathLst>
          </a:custGeom>
          <a:blipFill>
            <a:blip r:embed="rId5"/>
            <a:stretch>
              <a:fillRect l="0" t="0" r="0" b="0"/>
            </a:stretch>
          </a:blipFill>
        </p:spPr>
      </p:sp>
      <p:sp>
        <p:nvSpPr>
          <p:cNvPr name="TextBox 8" id="8"/>
          <p:cNvSpPr txBox="true"/>
          <p:nvPr/>
        </p:nvSpPr>
        <p:spPr>
          <a:xfrm rot="0">
            <a:off x="641678" y="468364"/>
            <a:ext cx="4461227" cy="842207"/>
          </a:xfrm>
          <a:prstGeom prst="rect">
            <a:avLst/>
          </a:prstGeom>
        </p:spPr>
        <p:txBody>
          <a:bodyPr anchor="t" rtlCol="false" tIns="0" lIns="0" bIns="0" rIns="0">
            <a:spAutoFit/>
          </a:bodyPr>
          <a:lstStyle/>
          <a:p>
            <a:pPr algn="l" marL="0" indent="0" lvl="0">
              <a:lnSpc>
                <a:spcPts val="5850"/>
              </a:lnSpc>
            </a:pPr>
            <a:r>
              <a:rPr lang="en-US" sz="5850">
                <a:solidFill>
                  <a:srgbClr val="FEE600"/>
                </a:solidFill>
                <a:latin typeface="Telegraf Bold Bold"/>
              </a:rPr>
              <a:t>Flowchart</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146" r="0" b="3478"/>
          <a:stretch>
            <a:fillRect/>
          </a:stretch>
        </p:blipFill>
        <p:spPr>
          <a:xfrm flipH="false" flipV="false">
            <a:off x="0" y="0"/>
            <a:ext cx="18288000" cy="10287000"/>
          </a:xfrm>
          <a:prstGeom prst="rect">
            <a:avLst/>
          </a:prstGeom>
        </p:spPr>
      </p:pic>
      <p:grpSp>
        <p:nvGrpSpPr>
          <p:cNvPr name="Group 3" id="3"/>
          <p:cNvGrpSpPr/>
          <p:nvPr/>
        </p:nvGrpSpPr>
        <p:grpSpPr>
          <a:xfrm rot="0">
            <a:off x="2642608" y="4267742"/>
            <a:ext cx="13002784" cy="2420878"/>
            <a:chOff x="0" y="0"/>
            <a:chExt cx="17337046" cy="3227837"/>
          </a:xfrm>
        </p:grpSpPr>
        <p:sp>
          <p:nvSpPr>
            <p:cNvPr name="TextBox 4" id="4"/>
            <p:cNvSpPr txBox="true"/>
            <p:nvPr/>
          </p:nvSpPr>
          <p:spPr>
            <a:xfrm rot="0">
              <a:off x="0" y="57150"/>
              <a:ext cx="17337046" cy="1405866"/>
            </a:xfrm>
            <a:prstGeom prst="rect">
              <a:avLst/>
            </a:prstGeom>
          </p:spPr>
          <p:txBody>
            <a:bodyPr anchor="t" rtlCol="false" tIns="0" lIns="0" bIns="0" rIns="0">
              <a:spAutoFit/>
            </a:bodyPr>
            <a:lstStyle/>
            <a:p>
              <a:pPr algn="ctr" marL="0" indent="0" lvl="0">
                <a:lnSpc>
                  <a:spcPts val="7200"/>
                </a:lnSpc>
                <a:spcBef>
                  <a:spcPct val="0"/>
                </a:spcBef>
              </a:pPr>
              <a:r>
                <a:rPr lang="en-US" sz="7200" u="none">
                  <a:solidFill>
                    <a:srgbClr val="FEE600"/>
                  </a:solidFill>
                  <a:latin typeface="Telegraf Bold Bold"/>
                </a:rPr>
                <a:t>Thank you</a:t>
              </a:r>
            </a:p>
          </p:txBody>
        </p:sp>
        <p:sp>
          <p:nvSpPr>
            <p:cNvPr name="TextBox 5" id="5"/>
            <p:cNvSpPr txBox="true"/>
            <p:nvPr/>
          </p:nvSpPr>
          <p:spPr>
            <a:xfrm rot="0">
              <a:off x="0" y="2494412"/>
              <a:ext cx="17337046" cy="733425"/>
            </a:xfrm>
            <a:prstGeom prst="rect">
              <a:avLst/>
            </a:prstGeom>
          </p:spPr>
          <p:txBody>
            <a:bodyPr anchor="t" rtlCol="false" tIns="0" lIns="0" bIns="0" rIns="0">
              <a:spAutoFit/>
            </a:bodyPr>
            <a:lstStyle/>
            <a:p>
              <a:pPr algn="ctr" marL="0" indent="0" lvl="0">
                <a:lnSpc>
                  <a:spcPts val="4079"/>
                </a:lnSpc>
                <a:spcBef>
                  <a:spcPct val="0"/>
                </a:spcBef>
              </a:pPr>
            </a:p>
          </p:txBody>
        </p:sp>
      </p:grpSp>
      <p:sp>
        <p:nvSpPr>
          <p:cNvPr name="Freeform 6" id="6"/>
          <p:cNvSpPr/>
          <p:nvPr/>
        </p:nvSpPr>
        <p:spPr>
          <a:xfrm flipH="false" flipV="false" rot="0">
            <a:off x="1650358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DAFlgM7LqQ0</dc:identifier>
  <dcterms:modified xsi:type="dcterms:W3CDTF">2011-08-01T06:04:30Z</dcterms:modified>
  <cp:revision>1</cp:revision>
  <dc:title>TransUI</dc:title>
</cp:coreProperties>
</file>